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318" r:id="rId2"/>
    <p:sldId id="316" r:id="rId3"/>
    <p:sldId id="313" r:id="rId4"/>
    <p:sldId id="327" r:id="rId5"/>
    <p:sldId id="326" r:id="rId6"/>
    <p:sldId id="320" r:id="rId7"/>
    <p:sldId id="328" r:id="rId8"/>
    <p:sldId id="329" r:id="rId9"/>
    <p:sldId id="315" r:id="rId10"/>
    <p:sldId id="330" r:id="rId11"/>
    <p:sldId id="317" r:id="rId12"/>
    <p:sldId id="259" r:id="rId13"/>
    <p:sldId id="319" r:id="rId14"/>
    <p:sldId id="323" r:id="rId15"/>
    <p:sldId id="321" r:id="rId16"/>
    <p:sldId id="322" r:id="rId17"/>
    <p:sldId id="324" r:id="rId18"/>
    <p:sldId id="32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94660"/>
  </p:normalViewPr>
  <p:slideViewPr>
    <p:cSldViewPr snapToGrid="0">
      <p:cViewPr varScale="1">
        <p:scale>
          <a:sx n="104" d="100"/>
          <a:sy n="104" d="100"/>
        </p:scale>
        <p:origin x="54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37E51-1A47-47B9-AEA9-BBF22F70A8EF}" type="datetimeFigureOut">
              <a:rPr lang="en-US" smtClean="0"/>
              <a:t>7/11/2024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3F91A-5F56-4349-89EA-CB7C7F199100}" type="slidenum">
              <a:rPr lang="en-US" smtClean="0"/>
              <a:t>‹#›</a:t>
            </a:fld>
            <a:endParaRPr lang="en-US"/>
          </a:p>
        </p:txBody>
      </p:sp>
    </p:spTree>
    <p:extLst>
      <p:ext uri="{BB962C8B-B14F-4D97-AF65-F5344CB8AC3E}">
        <p14:creationId xmlns:p14="http://schemas.microsoft.com/office/powerpoint/2010/main" val="233409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316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60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878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13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0759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135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623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445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2524-29A0-8ABB-4362-C203806BE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777A72-45FD-117F-A742-D0D7AA97D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FA9341-EF53-EC29-9AE1-47D5CD3B6B96}"/>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C4DEBF08-28F7-A56F-860E-D20C61E95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50051-7AF0-B445-E762-1941137854F8}"/>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624136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925F-FFE4-1BC0-F8B5-BC8A51FDE6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05591A-EBCB-8EFB-5283-CDF1FFBA89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5FC15-28FA-FFDC-FD70-67D76ADBD21E}"/>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F0726B8F-061D-3414-BB6A-F4735F3CF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627FC-5148-A663-5B65-7A0AC4D25A5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942240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FAFDC0-309B-89BE-2233-0BAD38906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1A4A01-FF25-3EDA-4FCB-3E13FE238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C6D45-5C1D-FDAF-F9D7-BC0886F09E39}"/>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23760188-1B5E-2DEF-3DB5-6B73D74C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ADA7F-235C-3746-B654-E5E41F097B8C}"/>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94940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
        <p:cNvGrpSpPr/>
        <p:nvPr/>
      </p:nvGrpSpPr>
      <p:grpSpPr>
        <a:xfrm>
          <a:off x="0" y="0"/>
          <a:ext cx="0" cy="0"/>
          <a:chOff x="0" y="0"/>
          <a:chExt cx="0" cy="0"/>
        </a:xfrm>
      </p:grpSpPr>
      <p:sp>
        <p:nvSpPr>
          <p:cNvPr id="82" name="Google Shape;82;p15"/>
          <p:cNvSpPr txBox="1">
            <a:spLocks noGrp="1"/>
          </p:cNvSpPr>
          <p:nvPr>
            <p:ph type="title"/>
          </p:nvPr>
        </p:nvSpPr>
        <p:spPr>
          <a:xfrm>
            <a:off x="960000" y="1458133"/>
            <a:ext cx="4692800" cy="221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Inter"/>
              <a:buNone/>
              <a:defRPr>
                <a:latin typeface="Inter"/>
                <a:ea typeface="Inter"/>
                <a:cs typeface="Inter"/>
                <a:sym typeface="In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5"/>
          <p:cNvSpPr txBox="1">
            <a:spLocks noGrp="1"/>
          </p:cNvSpPr>
          <p:nvPr>
            <p:ph type="subTitle" idx="1"/>
          </p:nvPr>
        </p:nvSpPr>
        <p:spPr>
          <a:xfrm>
            <a:off x="960000" y="4063400"/>
            <a:ext cx="46928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Montserrat"/>
              <a:buNone/>
              <a:defRPr>
                <a:latin typeface="Montserrat"/>
                <a:ea typeface="Montserrat"/>
                <a:cs typeface="Montserrat"/>
                <a:sym typeface="Montserrat"/>
              </a:defRPr>
            </a:lvl1pPr>
            <a:lvl2pPr lvl="1" algn="ctr" rtl="0">
              <a:lnSpc>
                <a:spcPct val="100000"/>
              </a:lnSpc>
              <a:spcBef>
                <a:spcPts val="0"/>
              </a:spcBef>
              <a:spcAft>
                <a:spcPts val="0"/>
              </a:spcAft>
              <a:buSzPts val="12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2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2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2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2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2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2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200"/>
              <a:buFont typeface="Montserrat"/>
              <a:buNone/>
              <a:defRPr>
                <a:latin typeface="Montserrat"/>
                <a:ea typeface="Montserrat"/>
                <a:cs typeface="Montserrat"/>
                <a:sym typeface="Montserrat"/>
              </a:defRPr>
            </a:lvl9pPr>
          </a:lstStyle>
          <a:p>
            <a:endParaRPr/>
          </a:p>
        </p:txBody>
      </p:sp>
      <p:sp>
        <p:nvSpPr>
          <p:cNvPr id="84" name="Google Shape;84;p15"/>
          <p:cNvSpPr>
            <a:spLocks noGrp="1"/>
          </p:cNvSpPr>
          <p:nvPr>
            <p:ph type="pic" idx="2"/>
          </p:nvPr>
        </p:nvSpPr>
        <p:spPr>
          <a:xfrm>
            <a:off x="6950400" y="1458133"/>
            <a:ext cx="5241600" cy="5434400"/>
          </a:xfrm>
          <a:prstGeom prst="rect">
            <a:avLst/>
          </a:prstGeom>
          <a:noFill/>
          <a:ln>
            <a:noFill/>
          </a:ln>
        </p:spPr>
      </p:sp>
    </p:spTree>
    <p:extLst>
      <p:ext uri="{BB962C8B-B14F-4D97-AF65-F5344CB8AC3E}">
        <p14:creationId xmlns:p14="http://schemas.microsoft.com/office/powerpoint/2010/main" val="99239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BD63-4222-E4DA-8C65-97E292527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F98E6-B158-E8BF-A76E-7867E057A8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E4E7E-E7B8-EFDD-040B-1072739F1EB1}"/>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4CBEF601-18C4-375D-3A3E-20A5F6593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A7A74-24D3-F339-4CF8-87A4E1B38506}"/>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58534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0E2-A84D-F247-66F6-F726F5AEC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52AB3-F428-D007-702A-74A0E07B76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17993F-7DF8-8827-8D61-9DB7BE7E4524}"/>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58D3168F-9A3B-1EDD-C10A-67B417685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C799B-A3D3-085F-32B4-5AE403595E93}"/>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05720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52D7-09BB-D367-0423-C29FAB168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BD9C9B-526B-D792-F4DD-03B5371E14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10989E-B5B9-8FC7-94BD-95708AEE0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D34EC-DBBB-028E-2C40-AAE39355D4DA}"/>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6" name="Footer Placeholder 5">
            <a:extLst>
              <a:ext uri="{FF2B5EF4-FFF2-40B4-BE49-F238E27FC236}">
                <a16:creationId xmlns:a16="http://schemas.microsoft.com/office/drawing/2014/main" id="{F2316149-7D02-6A40-54A3-5246D4916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D2D9-C8EF-CC2D-736F-D97C035373C7}"/>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31107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03A0-9088-DC3B-1E62-38583B18C1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272BB7-B0A2-9A52-91CF-7D4F3A602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BC1D6-9511-11F2-7D2F-4C7BB0394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3E1096-553E-66F1-3FF7-ADD8871BA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61D0D-1AFC-0E7E-19E6-B5AF65DEB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1E70E5-A3F1-149B-D309-B875820FC029}"/>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8" name="Footer Placeholder 7">
            <a:extLst>
              <a:ext uri="{FF2B5EF4-FFF2-40B4-BE49-F238E27FC236}">
                <a16:creationId xmlns:a16="http://schemas.microsoft.com/office/drawing/2014/main" id="{5DCA1B28-A0A5-3811-1A7F-9805FAF105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4B50F2-A86B-CC2E-5B26-4CD7F15464A0}"/>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52765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55DE-A539-944C-A5C3-DC76CE5BB1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F7C07C-D1FE-E34F-4671-C3850B217317}"/>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4" name="Footer Placeholder 3">
            <a:extLst>
              <a:ext uri="{FF2B5EF4-FFF2-40B4-BE49-F238E27FC236}">
                <a16:creationId xmlns:a16="http://schemas.microsoft.com/office/drawing/2014/main" id="{56E88940-184E-F9A9-F833-C231BC4E7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AD8648-4091-2733-B3BC-A2099F9DE851}"/>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143117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7C63D6-6339-D112-6660-56E20596CE39}"/>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3" name="Footer Placeholder 2">
            <a:extLst>
              <a:ext uri="{FF2B5EF4-FFF2-40B4-BE49-F238E27FC236}">
                <a16:creationId xmlns:a16="http://schemas.microsoft.com/office/drawing/2014/main" id="{57597212-2B59-98EF-347E-B39C8D723A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279B55-2EB0-5207-D837-BCE7B4360F09}"/>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258906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AFA4-2454-E8BC-EB6E-FB086771D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305157-B0E2-C301-D388-65C0D14A17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83F79C-6768-EE69-E893-27CCF931B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C37C-AF3D-2D69-DAE6-C21CA9523B77}"/>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6" name="Footer Placeholder 5">
            <a:extLst>
              <a:ext uri="{FF2B5EF4-FFF2-40B4-BE49-F238E27FC236}">
                <a16:creationId xmlns:a16="http://schemas.microsoft.com/office/drawing/2014/main" id="{EA383D57-7A35-ED22-8AAA-6D019B865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7A9E1-05B5-9EAE-F0B2-73C5C3A6B95F}"/>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014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4BEA-A322-3DAA-2849-E99877A34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960B63-E7CB-E073-5E6A-D9F125E178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E88614-BF57-323B-0D7F-E9152F0DA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2AE05-A645-4B16-0743-BB89143E5CD1}"/>
              </a:ext>
            </a:extLst>
          </p:cNvPr>
          <p:cNvSpPr>
            <a:spLocks noGrp="1"/>
          </p:cNvSpPr>
          <p:nvPr>
            <p:ph type="dt" sz="half" idx="10"/>
          </p:nvPr>
        </p:nvSpPr>
        <p:spPr/>
        <p:txBody>
          <a:bodyPr/>
          <a:lstStyle/>
          <a:p>
            <a:fld id="{F86DC87D-A515-4174-AA99-99C9CFA684DA}" type="datetimeFigureOut">
              <a:rPr lang="en-US" smtClean="0"/>
              <a:t>7/11/2024</a:t>
            </a:fld>
            <a:endParaRPr lang="en-US"/>
          </a:p>
        </p:txBody>
      </p:sp>
      <p:sp>
        <p:nvSpPr>
          <p:cNvPr id="6" name="Footer Placeholder 5">
            <a:extLst>
              <a:ext uri="{FF2B5EF4-FFF2-40B4-BE49-F238E27FC236}">
                <a16:creationId xmlns:a16="http://schemas.microsoft.com/office/drawing/2014/main" id="{4998E01C-7541-6B06-91CE-EDA6C7108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4649C-669D-1006-BBAE-AA2E52B044EB}"/>
              </a:ext>
            </a:extLst>
          </p:cNvPr>
          <p:cNvSpPr>
            <a:spLocks noGrp="1"/>
          </p:cNvSpPr>
          <p:nvPr>
            <p:ph type="sldNum" sz="quarter" idx="12"/>
          </p:nvPr>
        </p:nvSpPr>
        <p:spPr/>
        <p:txBody>
          <a:bodyPr/>
          <a:lstStyle/>
          <a:p>
            <a:fld id="{C04CC0A0-B86E-45DB-A5CC-46A1C78FA262}" type="slidenum">
              <a:rPr lang="en-US" smtClean="0"/>
              <a:t>‹#›</a:t>
            </a:fld>
            <a:endParaRPr lang="en-US"/>
          </a:p>
        </p:txBody>
      </p:sp>
    </p:spTree>
    <p:extLst>
      <p:ext uri="{BB962C8B-B14F-4D97-AF65-F5344CB8AC3E}">
        <p14:creationId xmlns:p14="http://schemas.microsoft.com/office/powerpoint/2010/main" val="417093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C48C5-3D09-9AC9-8482-409E84529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DF4922-C66F-8AC4-D8E4-17A2E86FB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3EDF-0612-D32C-1FED-0ED8CE47B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6DC87D-A515-4174-AA99-99C9CFA684DA}" type="datetimeFigureOut">
              <a:rPr lang="en-US" smtClean="0"/>
              <a:t>7/11/2024</a:t>
            </a:fld>
            <a:endParaRPr lang="en-US"/>
          </a:p>
        </p:txBody>
      </p:sp>
      <p:sp>
        <p:nvSpPr>
          <p:cNvPr id="5" name="Footer Placeholder 4">
            <a:extLst>
              <a:ext uri="{FF2B5EF4-FFF2-40B4-BE49-F238E27FC236}">
                <a16:creationId xmlns:a16="http://schemas.microsoft.com/office/drawing/2014/main" id="{B4584EC0-3B94-6177-B86F-D65FED15A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F6D73A9-A2D7-87BC-B1DD-B5FB63F2E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4CC0A0-B86E-45DB-A5CC-46A1C78FA262}" type="slidenum">
              <a:rPr lang="en-US" smtClean="0"/>
              <a:t>‹#›</a:t>
            </a:fld>
            <a:endParaRPr lang="en-US"/>
          </a:p>
        </p:txBody>
      </p:sp>
    </p:spTree>
    <p:extLst>
      <p:ext uri="{BB962C8B-B14F-4D97-AF65-F5344CB8AC3E}">
        <p14:creationId xmlns:p14="http://schemas.microsoft.com/office/powerpoint/2010/main" val="8164179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B97E65-E49D-5CFE-DE2B-D5CF701980D3}"/>
              </a:ext>
            </a:extLst>
          </p:cNvPr>
          <p:cNvSpPr>
            <a:spLocks noGrp="1"/>
          </p:cNvSpPr>
          <p:nvPr>
            <p:ph type="ctrTitle"/>
          </p:nvPr>
        </p:nvSpPr>
        <p:spPr>
          <a:xfrm>
            <a:off x="1524000" y="1122363"/>
            <a:ext cx="9144000" cy="2848220"/>
          </a:xfrm>
        </p:spPr>
        <p:txBody>
          <a:bodyPr/>
          <a:lstStyle/>
          <a:p>
            <a:r>
              <a:rPr lang="en-US" dirty="0">
                <a:latin typeface="Arial" panose="020B0604020202020204" pitchFamily="34" charset="0"/>
                <a:cs typeface="Arial" panose="020B0604020202020204" pitchFamily="34" charset="0"/>
              </a:rPr>
              <a:t>Robodog</a:t>
            </a:r>
          </a:p>
        </p:txBody>
      </p:sp>
    </p:spTree>
    <p:extLst>
      <p:ext uri="{BB962C8B-B14F-4D97-AF65-F5344CB8AC3E}">
        <p14:creationId xmlns:p14="http://schemas.microsoft.com/office/powerpoint/2010/main" val="1847471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graphicFrame>
        <p:nvGraphicFramePr>
          <p:cNvPr id="2" name="Table 1">
            <a:extLst>
              <a:ext uri="{FF2B5EF4-FFF2-40B4-BE49-F238E27FC236}">
                <a16:creationId xmlns:a16="http://schemas.microsoft.com/office/drawing/2014/main" id="{EBBC598A-6206-84A1-9885-1F9548077070}"/>
              </a:ext>
            </a:extLst>
          </p:cNvPr>
          <p:cNvGraphicFramePr>
            <a:graphicFrameLocks noGrp="1"/>
          </p:cNvGraphicFramePr>
          <p:nvPr>
            <p:extLst>
              <p:ext uri="{D42A27DB-BD31-4B8C-83A1-F6EECF244321}">
                <p14:modId xmlns:p14="http://schemas.microsoft.com/office/powerpoint/2010/main" val="1505374892"/>
              </p:ext>
            </p:extLst>
          </p:nvPr>
        </p:nvGraphicFramePr>
        <p:xfrm>
          <a:off x="141150" y="719666"/>
          <a:ext cx="11825830" cy="4572000"/>
        </p:xfrm>
        <a:graphic>
          <a:graphicData uri="http://schemas.openxmlformats.org/drawingml/2006/table">
            <a:tbl>
              <a:tblPr firstRow="1" bandRow="1">
                <a:tableStyleId>{7E9639D4-E3E2-4D34-9284-5A2195B3D0D7}</a:tableStyleId>
              </a:tblPr>
              <a:tblGrid>
                <a:gridCol w="1472858">
                  <a:extLst>
                    <a:ext uri="{9D8B030D-6E8A-4147-A177-3AD203B41FA5}">
                      <a16:colId xmlns:a16="http://schemas.microsoft.com/office/drawing/2014/main" val="3882316125"/>
                    </a:ext>
                  </a:extLst>
                </a:gridCol>
                <a:gridCol w="2160193">
                  <a:extLst>
                    <a:ext uri="{9D8B030D-6E8A-4147-A177-3AD203B41FA5}">
                      <a16:colId xmlns:a16="http://schemas.microsoft.com/office/drawing/2014/main" val="152114951"/>
                    </a:ext>
                  </a:extLst>
                </a:gridCol>
                <a:gridCol w="8192779">
                  <a:extLst>
                    <a:ext uri="{9D8B030D-6E8A-4147-A177-3AD203B41FA5}">
                      <a16:colId xmlns:a16="http://schemas.microsoft.com/office/drawing/2014/main" val="3905052067"/>
                    </a:ext>
                  </a:extLst>
                </a:gridCol>
              </a:tblGrid>
              <a:tr h="370840">
                <a:tc>
                  <a:txBody>
                    <a:bodyPr/>
                    <a:lstStyle/>
                    <a:p>
                      <a:r>
                        <a:rPr lang="en-US" sz="2400" dirty="0"/>
                        <a:t>Level</a:t>
                      </a:r>
                    </a:p>
                  </a:txBody>
                  <a:tcPr/>
                </a:tc>
                <a:tc>
                  <a:txBody>
                    <a:bodyPr/>
                    <a:lstStyle/>
                    <a:p>
                      <a:r>
                        <a:rPr lang="en-US" sz="2400" dirty="0"/>
                        <a:t>Type</a:t>
                      </a:r>
                    </a:p>
                  </a:txBody>
                  <a:tcPr/>
                </a:tc>
                <a:tc>
                  <a:txBody>
                    <a:bodyPr/>
                    <a:lstStyle/>
                    <a:p>
                      <a:r>
                        <a:rPr lang="en-US" sz="2400" dirty="0"/>
                        <a:t>Description</a:t>
                      </a:r>
                    </a:p>
                  </a:txBody>
                  <a:tcPr/>
                </a:tc>
                <a:extLst>
                  <a:ext uri="{0D108BD9-81ED-4DB2-BD59-A6C34878D82A}">
                    <a16:rowId xmlns:a16="http://schemas.microsoft.com/office/drawing/2014/main" val="2507975470"/>
                  </a:ext>
                </a:extLst>
              </a:tr>
              <a:tr h="370840">
                <a:tc>
                  <a:txBody>
                    <a:bodyPr/>
                    <a:lstStyle/>
                    <a:p>
                      <a:pPr algn="ctr"/>
                      <a:r>
                        <a:rPr lang="en-US" sz="2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Chatbots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with natural conversation language abilities</a:t>
                      </a:r>
                    </a:p>
                  </a:txBody>
                  <a:tcPr/>
                </a:tc>
                <a:extLst>
                  <a:ext uri="{0D108BD9-81ED-4DB2-BD59-A6C34878D82A}">
                    <a16:rowId xmlns:a16="http://schemas.microsoft.com/office/drawing/2014/main" val="3973367383"/>
                  </a:ext>
                </a:extLst>
              </a:tr>
              <a:tr h="370840">
                <a:tc>
                  <a:txBody>
                    <a:bodyPr/>
                    <a:lstStyle/>
                    <a:p>
                      <a:pPr algn="ctr"/>
                      <a:r>
                        <a:rPr lang="en-US" sz="2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Reasoners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AIs with human-levels of problem-solving across a broad range of topics</a:t>
                      </a:r>
                    </a:p>
                  </a:txBody>
                  <a:tcPr/>
                </a:tc>
                <a:extLst>
                  <a:ext uri="{0D108BD9-81ED-4DB2-BD59-A6C34878D82A}">
                    <a16:rowId xmlns:a16="http://schemas.microsoft.com/office/drawing/2014/main" val="780240451"/>
                  </a:ext>
                </a:extLst>
              </a:tr>
              <a:tr h="370840">
                <a:tc>
                  <a:txBody>
                    <a:bodyPr/>
                    <a:lstStyle/>
                    <a:p>
                      <a:pPr algn="ctr"/>
                      <a:r>
                        <a:rPr lang="en-US" sz="24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Agents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entities capable of autonomously making decisions and carrying out tasks either independently or based on human guidance. </a:t>
                      </a:r>
                    </a:p>
                  </a:txBody>
                  <a:tcPr/>
                </a:tc>
                <a:extLst>
                  <a:ext uri="{0D108BD9-81ED-4DB2-BD59-A6C34878D82A}">
                    <a16:rowId xmlns:a16="http://schemas.microsoft.com/office/drawing/2014/main" val="1458111790"/>
                  </a:ext>
                </a:extLst>
              </a:tr>
              <a:tr h="370840">
                <a:tc>
                  <a:txBody>
                    <a:bodyPr/>
                    <a:lstStyle/>
                    <a:p>
                      <a:pPr algn="ctr"/>
                      <a:r>
                        <a:rPr lang="en-US" sz="2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Innovators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that can aid in the invention of new ideas and contribute to human knowledge</a:t>
                      </a:r>
                    </a:p>
                  </a:txBody>
                  <a:tcPr/>
                </a:tc>
                <a:extLst>
                  <a:ext uri="{0D108BD9-81ED-4DB2-BD59-A6C34878D82A}">
                    <a16:rowId xmlns:a16="http://schemas.microsoft.com/office/drawing/2014/main" val="4279643934"/>
                  </a:ext>
                </a:extLst>
              </a:tr>
              <a:tr h="370840">
                <a:tc>
                  <a:txBody>
                    <a:bodyPr/>
                    <a:lstStyle/>
                    <a:p>
                      <a:pPr algn="ctr"/>
                      <a:r>
                        <a:rPr lang="en-US" sz="2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Organizations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rPr>
                        <a:t>AI that is capable of doing all of the work of an organization independently</a:t>
                      </a:r>
                    </a:p>
                  </a:txBody>
                  <a:tcPr/>
                </a:tc>
                <a:extLst>
                  <a:ext uri="{0D108BD9-81ED-4DB2-BD59-A6C34878D82A}">
                    <a16:rowId xmlns:a16="http://schemas.microsoft.com/office/drawing/2014/main" val="220774963"/>
                  </a:ext>
                </a:extLst>
              </a:tr>
            </a:tbl>
          </a:graphicData>
        </a:graphic>
      </p:graphicFrame>
    </p:spTree>
    <p:extLst>
      <p:ext uri="{BB962C8B-B14F-4D97-AF65-F5344CB8AC3E}">
        <p14:creationId xmlns:p14="http://schemas.microsoft.com/office/powerpoint/2010/main" val="1067654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Robodog</a:t>
            </a:r>
            <a:endParaRPr lang="en-US"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51FF3874-D56E-CDE2-0056-01E84D4E6F03}"/>
              </a:ext>
            </a:extLst>
          </p:cNvPr>
          <p:cNvSpPr>
            <a:spLocks noGrp="1"/>
          </p:cNvSpPr>
          <p:nvPr>
            <p:ph type="body" idx="1"/>
          </p:nvPr>
        </p:nvSpPr>
        <p:spPr/>
        <p:txBody>
          <a:bodyPr/>
          <a:lstStyle/>
          <a:p>
            <a:r>
              <a:rPr lang="en-US" dirty="0">
                <a:effectLst/>
              </a:rPr>
              <a:t>A comprehensive and portable tool designed to tokenize knowledge artefacts and interact with large </a:t>
            </a:r>
            <a:r>
              <a:rPr lang="en-US" dirty="0">
                <a:effectLst/>
                <a:latin typeface="Arial" panose="020B0604020202020204" pitchFamily="34" charset="0"/>
                <a:cs typeface="Arial" panose="020B0604020202020204" pitchFamily="34" charset="0"/>
              </a:rPr>
              <a:t>language</a:t>
            </a:r>
            <a:r>
              <a:rPr lang="en-US" dirty="0">
                <a:effectLst/>
              </a:rPr>
              <a:t> models (LLMs)</a:t>
            </a:r>
          </a:p>
        </p:txBody>
      </p:sp>
    </p:spTree>
    <p:extLst>
      <p:ext uri="{BB962C8B-B14F-4D97-AF65-F5344CB8AC3E}">
        <p14:creationId xmlns:p14="http://schemas.microsoft.com/office/powerpoint/2010/main" val="535558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0" y="0"/>
            <a:ext cx="8142285" cy="980267"/>
          </a:xfrm>
          <a:prstGeom prst="rect">
            <a:avLst/>
          </a:prstGeom>
        </p:spPr>
        <p:txBody>
          <a:bodyPr spcFirstLastPara="1" vert="horz" wrap="square" lIns="121900" tIns="121900" rIns="121900" bIns="121900" rtlCol="0" anchor="b" anchorCtr="0">
            <a:noAutofit/>
          </a:bodyPr>
          <a:lstStyle/>
          <a:p>
            <a:r>
              <a:rPr lang="en-US" b="1" dirty="0"/>
              <a:t>Why Create Robodog</a:t>
            </a:r>
            <a:endParaRPr dirty="0"/>
          </a:p>
        </p:txBody>
      </p:sp>
      <p:sp>
        <p:nvSpPr>
          <p:cNvPr id="278" name="Google Shape;278;p43"/>
          <p:cNvSpPr txBox="1">
            <a:spLocks noGrp="1"/>
          </p:cNvSpPr>
          <p:nvPr>
            <p:ph type="subTitle" idx="1"/>
          </p:nvPr>
        </p:nvSpPr>
        <p:spPr>
          <a:xfrm>
            <a:off x="0" y="980267"/>
            <a:ext cx="6953121" cy="5297795"/>
          </a:xfrm>
          <a:prstGeom prst="rect">
            <a:avLst/>
          </a:prstGeom>
        </p:spPr>
        <p:txBody>
          <a:bodyPr spcFirstLastPara="1" vert="horz" wrap="square" lIns="121900" tIns="121900" rIns="121900" bIns="121900" rtlCol="0" anchor="t" anchorCtr="0">
            <a:noAutofit/>
          </a:bodyPr>
          <a:lstStyle/>
          <a:p>
            <a:pPr marL="0"/>
            <a:r>
              <a:rPr lang="en-US" sz="2400" dirty="0">
                <a:latin typeface="Arial" panose="020B0604020202020204" pitchFamily="34" charset="0"/>
                <a:cs typeface="Arial" panose="020B0604020202020204" pitchFamily="34" charset="0"/>
              </a:rPr>
              <a:t>A pre-trained transformer-based model is </a:t>
            </a:r>
            <a:r>
              <a:rPr lang="en-US" sz="2400" b="1" dirty="0">
                <a:latin typeface="Arial" panose="020B0604020202020204" pitchFamily="34" charset="0"/>
                <a:cs typeface="Arial" panose="020B0604020202020204" pitchFamily="34" charset="0"/>
              </a:rPr>
              <a:t>trained on the Internet</a:t>
            </a:r>
            <a:r>
              <a:rPr lang="en-US" sz="2400" dirty="0">
                <a:latin typeface="Arial" panose="020B0604020202020204" pitchFamily="34" charset="0"/>
                <a:cs typeface="Arial" panose="020B0604020202020204" pitchFamily="34" charset="0"/>
              </a:rPr>
              <a:t> and third-party providers license data. </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These models are useful curiosities. They are </a:t>
            </a:r>
            <a:r>
              <a:rPr lang="en-US" sz="2400" b="1" dirty="0">
                <a:latin typeface="Arial" panose="020B0604020202020204" pitchFamily="34" charset="0"/>
                <a:cs typeface="Arial" panose="020B0604020202020204" pitchFamily="34" charset="0"/>
              </a:rPr>
              <a:t>not perfect</a:t>
            </a:r>
            <a:r>
              <a:rPr lang="en-US" sz="2400" dirty="0">
                <a:latin typeface="Arial" panose="020B0604020202020204" pitchFamily="34" charset="0"/>
                <a:cs typeface="Arial" panose="020B0604020202020204" pitchFamily="34" charset="0"/>
              </a:rPr>
              <a:t>, but they can help us.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Given that AGI seems far away, we must make the most of what we have now.</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To do this, we must get out </a:t>
            </a:r>
            <a:r>
              <a:rPr lang="en-US" sz="2400" b="1" dirty="0">
                <a:latin typeface="Arial" panose="020B0604020202020204" pitchFamily="34" charset="0"/>
                <a:cs typeface="Arial" panose="020B0604020202020204" pitchFamily="34" charset="0"/>
              </a:rPr>
              <a:t>own knowledge </a:t>
            </a:r>
            <a:r>
              <a:rPr lang="en-US" sz="2400" dirty="0">
                <a:latin typeface="Arial" panose="020B0604020202020204" pitchFamily="34" charset="0"/>
                <a:cs typeface="Arial" panose="020B0604020202020204" pitchFamily="34" charset="0"/>
              </a:rPr>
              <a:t>into the models.</a:t>
            </a:r>
          </a:p>
          <a:p>
            <a:pPr marL="0"/>
            <a:endParaRPr lang="en-US" sz="2400" dirty="0">
              <a:latin typeface="Arial" panose="020B0604020202020204" pitchFamily="34" charset="0"/>
              <a:cs typeface="Arial" panose="020B0604020202020204" pitchFamily="34" charset="0"/>
            </a:endParaRPr>
          </a:p>
          <a:p>
            <a:pPr marL="0"/>
            <a:r>
              <a:rPr lang="en-US" sz="2400" dirty="0">
                <a:latin typeface="Arial" panose="020B0604020202020204" pitchFamily="34" charset="0"/>
                <a:cs typeface="Arial" panose="020B0604020202020204" pitchFamily="34" charset="0"/>
              </a:rPr>
              <a:t>There are </a:t>
            </a:r>
            <a:r>
              <a:rPr lang="en-US" sz="2400" b="1" dirty="0">
                <a:latin typeface="Arial" panose="020B0604020202020204" pitchFamily="34" charset="0"/>
                <a:cs typeface="Arial" panose="020B0604020202020204" pitchFamily="34" charset="0"/>
              </a:rPr>
              <a:t>limitations</a:t>
            </a:r>
            <a:r>
              <a:rPr lang="en-US" sz="2400" dirty="0">
                <a:latin typeface="Arial" panose="020B0604020202020204" pitchFamily="34" charset="0"/>
                <a:cs typeface="Arial" panose="020B0604020202020204" pitchFamily="34" charset="0"/>
              </a:rPr>
              <a:t> and we must be careful.</a:t>
            </a:r>
          </a:p>
        </p:txBody>
      </p:sp>
      <p:pic>
        <p:nvPicPr>
          <p:cNvPr id="1028" name="Picture 4" descr="Silent Running - Trailers From Hell">
            <a:extLst>
              <a:ext uri="{FF2B5EF4-FFF2-40B4-BE49-F238E27FC236}">
                <a16:creationId xmlns:a16="http://schemas.microsoft.com/office/drawing/2014/main" id="{8F1BB033-51C2-8761-15B6-A3526F259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2" r="4785"/>
          <a:stretch/>
        </p:blipFill>
        <p:spPr bwMode="auto">
          <a:xfrm>
            <a:off x="7026766" y="1117365"/>
            <a:ext cx="5084231" cy="2990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539260" y="0"/>
            <a:ext cx="8142285" cy="980267"/>
          </a:xfrm>
          <a:prstGeom prst="rect">
            <a:avLst/>
          </a:prstGeom>
        </p:spPr>
        <p:txBody>
          <a:bodyPr spcFirstLastPara="1" vert="horz" wrap="square" lIns="121900" tIns="121900" rIns="121900" bIns="121900" rtlCol="0" anchor="b" anchorCtr="0">
            <a:noAutofit/>
          </a:bodyPr>
          <a:lstStyle/>
          <a:p>
            <a:r>
              <a:rPr lang="en-US" b="1" dirty="0">
                <a:latin typeface="Arial" panose="020B0604020202020204" pitchFamily="34" charset="0"/>
                <a:cs typeface="Arial" panose="020B0604020202020204" pitchFamily="34" charset="0"/>
              </a:rPr>
              <a:t>Knowledge Artifacts</a:t>
            </a:r>
            <a:endParaRPr dirty="0">
              <a:latin typeface="Arial" panose="020B0604020202020204" pitchFamily="34" charset="0"/>
              <a:cs typeface="Arial" panose="020B0604020202020204" pitchFamily="34" charset="0"/>
            </a:endParaRPr>
          </a:p>
        </p:txBody>
      </p:sp>
      <p:sp>
        <p:nvSpPr>
          <p:cNvPr id="278" name="Google Shape;278;p43"/>
          <p:cNvSpPr txBox="1">
            <a:spLocks noGrp="1"/>
          </p:cNvSpPr>
          <p:nvPr>
            <p:ph type="subTitle" idx="1"/>
          </p:nvPr>
        </p:nvSpPr>
        <p:spPr>
          <a:xfrm>
            <a:off x="539261" y="980267"/>
            <a:ext cx="5084231" cy="4520147"/>
          </a:xfrm>
          <a:prstGeom prst="rect">
            <a:avLst/>
          </a:prstGeom>
        </p:spPr>
        <p:txBody>
          <a:bodyPr spcFirstLastPara="1" vert="horz" wrap="square" lIns="121900" tIns="121900" rIns="121900" bIns="121900" rtlCol="0" anchor="t" anchorCtr="0">
            <a:noAutofit/>
          </a:bodyPr>
          <a:lstStyle/>
          <a:p>
            <a:pPr marL="0"/>
            <a:r>
              <a:rPr lang="en-US" sz="2000" dirty="0">
                <a:latin typeface="Arial" panose="020B0604020202020204" pitchFamily="34" charset="0"/>
                <a:cs typeface="Arial" panose="020B0604020202020204" pitchFamily="34" charset="0"/>
              </a:rPr>
              <a:t>Our personal knowledge artefacts are fragmented into many </a:t>
            </a:r>
            <a:r>
              <a:rPr lang="en-US" sz="2000" b="1" dirty="0">
                <a:latin typeface="Arial" panose="020B0604020202020204" pitchFamily="34" charset="0"/>
                <a:cs typeface="Arial" panose="020B0604020202020204" pitchFamily="34" charset="0"/>
              </a:rPr>
              <a:t>formats.</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are embedded into many </a:t>
            </a:r>
            <a:r>
              <a:rPr lang="en-US" sz="2000" b="1" dirty="0">
                <a:latin typeface="Arial" panose="020B0604020202020204" pitchFamily="34" charset="0"/>
                <a:cs typeface="Arial" panose="020B0604020202020204" pitchFamily="34" charset="0"/>
              </a:rPr>
              <a:t>providers</a:t>
            </a:r>
            <a:r>
              <a:rPr lang="en-US" sz="2000" dirty="0">
                <a:latin typeface="Arial" panose="020B0604020202020204" pitchFamily="34" charset="0"/>
                <a:cs typeface="Arial" panose="020B0604020202020204" pitchFamily="34" charset="0"/>
              </a:rPr>
              <a:t>: Google, Microsoft, Dropbox, Adobe, Apple</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They exist in a myriad of formats, from images and PDFs to text, email, tasks, digital devices, and notes. </a:t>
            </a:r>
          </a:p>
          <a:p>
            <a:pPr marL="0"/>
            <a:endParaRPr lang="en-US" sz="2000" dirty="0">
              <a:latin typeface="Arial" panose="020B0604020202020204" pitchFamily="34" charset="0"/>
              <a:cs typeface="Arial" panose="020B0604020202020204" pitchFamily="34" charset="0"/>
            </a:endParaRPr>
          </a:p>
          <a:p>
            <a:pPr marL="0"/>
            <a:r>
              <a:rPr lang="en-US" sz="2000" dirty="0">
                <a:latin typeface="Arial" panose="020B0604020202020204" pitchFamily="34" charset="0"/>
                <a:cs typeface="Arial" panose="020B0604020202020204" pitchFamily="34" charset="0"/>
              </a:rPr>
              <a:t>With Robodog, we can traverse our artefacts and </a:t>
            </a:r>
            <a:r>
              <a:rPr lang="en-US" sz="2000" b="1" dirty="0">
                <a:latin typeface="Arial" panose="020B0604020202020204" pitchFamily="34" charset="0"/>
                <a:cs typeface="Arial" panose="020B0604020202020204" pitchFamily="34" charset="0"/>
              </a:rPr>
              <a:t>convert</a:t>
            </a:r>
            <a:r>
              <a:rPr lang="en-US" sz="2000" dirty="0">
                <a:latin typeface="Arial" panose="020B0604020202020204" pitchFamily="34" charset="0"/>
                <a:cs typeface="Arial" panose="020B0604020202020204" pitchFamily="34" charset="0"/>
              </a:rPr>
              <a:t> them into a format in which a </a:t>
            </a:r>
            <a:r>
              <a:rPr lang="en-US" sz="2000" b="1" dirty="0">
                <a:latin typeface="Arial" panose="020B0604020202020204" pitchFamily="34" charset="0"/>
                <a:cs typeface="Arial" panose="020B0604020202020204" pitchFamily="34" charset="0"/>
              </a:rPr>
              <a:t>model</a:t>
            </a:r>
            <a:r>
              <a:rPr lang="en-US" sz="2000" dirty="0">
                <a:latin typeface="Arial" panose="020B0604020202020204" pitchFamily="34" charset="0"/>
                <a:cs typeface="Arial" panose="020B0604020202020204" pitchFamily="34" charset="0"/>
              </a:rPr>
              <a:t> can </a:t>
            </a:r>
            <a:r>
              <a:rPr lang="en-US" sz="2000" b="1" dirty="0">
                <a:latin typeface="Arial" panose="020B0604020202020204" pitchFamily="34" charset="0"/>
                <a:cs typeface="Arial" panose="020B0604020202020204" pitchFamily="34" charset="0"/>
              </a:rPr>
              <a:t>interact</a:t>
            </a:r>
            <a:r>
              <a:rPr lang="en-US" sz="2000" dirty="0">
                <a:latin typeface="Arial" panose="020B0604020202020204" pitchFamily="34" charset="0"/>
                <a:cs typeface="Arial" panose="020B0604020202020204" pitchFamily="34" charset="0"/>
              </a:rPr>
              <a:t> with the transformer model. </a:t>
            </a:r>
          </a:p>
          <a:p>
            <a:pPr marL="0"/>
            <a:endParaRPr lang="en-US" sz="2000" dirty="0">
              <a:latin typeface="Arial" panose="020B0604020202020204" pitchFamily="34" charset="0"/>
              <a:cs typeface="Arial" panose="020B0604020202020204" pitchFamily="34" charset="0"/>
            </a:endParaRPr>
          </a:p>
          <a:p>
            <a:pPr marL="0"/>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B920D65-2512-C4A8-41D0-EF9425438DCA}"/>
              </a:ext>
            </a:extLst>
          </p:cNvPr>
          <p:cNvPicPr>
            <a:picLocks noChangeAspect="1"/>
          </p:cNvPicPr>
          <p:nvPr/>
        </p:nvPicPr>
        <p:blipFill>
          <a:blip r:embed="rId3"/>
          <a:stretch>
            <a:fillRect/>
          </a:stretch>
        </p:blipFill>
        <p:spPr>
          <a:xfrm>
            <a:off x="5903572" y="1321450"/>
            <a:ext cx="6235634" cy="3679176"/>
          </a:xfrm>
          <a:prstGeom prst="rect">
            <a:avLst/>
          </a:prstGeom>
        </p:spPr>
      </p:pic>
    </p:spTree>
    <p:extLst>
      <p:ext uri="{BB962C8B-B14F-4D97-AF65-F5344CB8AC3E}">
        <p14:creationId xmlns:p14="http://schemas.microsoft.com/office/powerpoint/2010/main" val="2545538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4C54-EA80-EF0C-4534-41CD951E58E4}"/>
              </a:ext>
            </a:extLst>
          </p:cNvPr>
          <p:cNvSpPr>
            <a:spLocks noGrp="1"/>
          </p:cNvSpPr>
          <p:nvPr>
            <p:ph type="title"/>
          </p:nvPr>
        </p:nvSpPr>
        <p:spPr>
          <a:xfrm>
            <a:off x="1" y="352851"/>
            <a:ext cx="3444666" cy="1328663"/>
          </a:xfrm>
        </p:spPr>
        <p:txBody>
          <a:bodyPr>
            <a:normAutofit fontScale="90000"/>
          </a:bodyPr>
          <a:lstStyle/>
          <a:p>
            <a:r>
              <a:rPr lang="en-US" dirty="0">
                <a:latin typeface="Arial" panose="020B0604020202020204" pitchFamily="34" charset="0"/>
                <a:cs typeface="Arial" panose="020B0604020202020204" pitchFamily="34" charset="0"/>
              </a:rPr>
              <a:t>How Robodog Works</a:t>
            </a:r>
          </a:p>
        </p:txBody>
      </p:sp>
      <p:pic>
        <p:nvPicPr>
          <p:cNvPr id="6" name="Picture 5">
            <a:extLst>
              <a:ext uri="{FF2B5EF4-FFF2-40B4-BE49-F238E27FC236}">
                <a16:creationId xmlns:a16="http://schemas.microsoft.com/office/drawing/2014/main" id="{DA0801E4-5BBC-04FD-7F4F-C360AAB752F7}"/>
              </a:ext>
            </a:extLst>
          </p:cNvPr>
          <p:cNvPicPr>
            <a:picLocks noChangeAspect="1"/>
          </p:cNvPicPr>
          <p:nvPr/>
        </p:nvPicPr>
        <p:blipFill>
          <a:blip r:embed="rId2"/>
          <a:stretch>
            <a:fillRect/>
          </a:stretch>
        </p:blipFill>
        <p:spPr>
          <a:xfrm>
            <a:off x="3444666" y="0"/>
            <a:ext cx="8747334" cy="6858000"/>
          </a:xfrm>
          <a:prstGeom prst="rect">
            <a:avLst/>
          </a:prstGeom>
        </p:spPr>
      </p:pic>
    </p:spTree>
    <p:extLst>
      <p:ext uri="{BB962C8B-B14F-4D97-AF65-F5344CB8AC3E}">
        <p14:creationId xmlns:p14="http://schemas.microsoft.com/office/powerpoint/2010/main" val="874091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12192000" cy="98026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Knowledge Artifacts vs Context Window </a:t>
            </a:r>
            <a:endParaRPr lang="en-US"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F4B8136E-E66D-C1C1-B828-3C4457D44623}"/>
              </a:ext>
            </a:extLst>
          </p:cNvPr>
          <p:cNvSpPr txBox="1"/>
          <p:nvPr/>
        </p:nvSpPr>
        <p:spPr>
          <a:xfrm>
            <a:off x="120211" y="1447752"/>
            <a:ext cx="3905604" cy="4524315"/>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There is no way around the </a:t>
            </a:r>
            <a:r>
              <a:rPr lang="en-US" sz="1800" b="1" dirty="0">
                <a:latin typeface="Arial" panose="020B0604020202020204" pitchFamily="34" charset="0"/>
                <a:cs typeface="Arial" panose="020B0604020202020204" pitchFamily="34" charset="0"/>
              </a:rPr>
              <a:t>limitations</a:t>
            </a:r>
            <a:r>
              <a:rPr lang="en-US" sz="1800" dirty="0">
                <a:latin typeface="Arial" panose="020B0604020202020204" pitchFamily="34" charset="0"/>
                <a:cs typeface="Arial" panose="020B0604020202020204" pitchFamily="34" charset="0"/>
              </a:rPr>
              <a:t> of the </a:t>
            </a:r>
            <a:r>
              <a:rPr lang="en-US" sz="1800" b="1" dirty="0">
                <a:latin typeface="Arial" panose="020B0604020202020204" pitchFamily="34" charset="0"/>
                <a:cs typeface="Arial" panose="020B0604020202020204" pitchFamily="34" charset="0"/>
              </a:rPr>
              <a:t>context window size</a:t>
            </a:r>
            <a:r>
              <a:rPr lang="en-US" sz="1800"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Less expensive models are </a:t>
            </a:r>
            <a:r>
              <a:rPr lang="en-US" b="1" dirty="0">
                <a:latin typeface="Arial" panose="020B0604020202020204" pitchFamily="34" charset="0"/>
                <a:cs typeface="Arial" panose="020B0604020202020204" pitchFamily="34" charset="0"/>
              </a:rPr>
              <a:t>4,000</a:t>
            </a:r>
            <a:r>
              <a:rPr lang="en-US" dirty="0">
                <a:latin typeface="Arial" panose="020B0604020202020204" pitchFamily="34" charset="0"/>
                <a:cs typeface="Arial" panose="020B0604020202020204" pitchFamily="34" charset="0"/>
              </a:rPr>
              <a:t> tokens and more expensive models are </a:t>
            </a:r>
            <a:r>
              <a:rPr lang="en-US" b="1" dirty="0">
                <a:latin typeface="Arial" panose="020B0604020202020204" pitchFamily="34" charset="0"/>
                <a:cs typeface="Arial" panose="020B0604020202020204" pitchFamily="34" charset="0"/>
              </a:rPr>
              <a:t>128,000</a:t>
            </a:r>
            <a:r>
              <a:rPr lang="en-US" dirty="0">
                <a:latin typeface="Arial" panose="020B0604020202020204" pitchFamily="34" charset="0"/>
                <a:cs typeface="Arial" panose="020B0604020202020204" pitchFamily="34" charset="0"/>
              </a:rPr>
              <a:t> tokens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is a need to </a:t>
            </a:r>
            <a:r>
              <a:rPr lang="en-US" b="1" dirty="0">
                <a:latin typeface="Arial" panose="020B0604020202020204" pitchFamily="34" charset="0"/>
                <a:cs typeface="Arial" panose="020B0604020202020204" pitchFamily="34" charset="0"/>
              </a:rPr>
              <a:t>prune</a:t>
            </a:r>
            <a:r>
              <a:rPr lang="en-US" dirty="0">
                <a:latin typeface="Arial" panose="020B0604020202020204" pitchFamily="34" charset="0"/>
                <a:cs typeface="Arial" panose="020B0604020202020204" pitchFamily="34" charset="0"/>
              </a:rPr>
              <a:t> the context window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open ai </a:t>
            </a:r>
            <a:r>
              <a:rPr lang="en-US" b="1" dirty="0">
                <a:latin typeface="Arial" panose="020B0604020202020204" pitchFamily="34" charset="0"/>
                <a:cs typeface="Arial" panose="020B0604020202020204" pitchFamily="34" charset="0"/>
              </a:rPr>
              <a:t>custom GPT </a:t>
            </a:r>
            <a:r>
              <a:rPr lang="en-US" dirty="0">
                <a:latin typeface="Arial" panose="020B0604020202020204" pitchFamily="34" charset="0"/>
                <a:cs typeface="Arial" panose="020B0604020202020204" pitchFamily="34" charset="0"/>
              </a:rPr>
              <a:t>product attempts to automate  </a:t>
            </a:r>
            <a:r>
              <a:rPr lang="en-US" b="1" dirty="0">
                <a:latin typeface="Arial" panose="020B0604020202020204" pitchFamily="34" charset="0"/>
                <a:cs typeface="Arial" panose="020B0604020202020204" pitchFamily="34" charset="0"/>
              </a:rPr>
              <a:t>pruning process</a:t>
            </a:r>
            <a:r>
              <a:rPr lang="en-US" dirty="0">
                <a:latin typeface="Arial" panose="020B0604020202020204" pitchFamily="34" charset="0"/>
                <a:cs typeface="Arial" panose="020B0604020202020204" pitchFamily="34" charset="0"/>
              </a:rPr>
              <a:t> using an </a:t>
            </a:r>
            <a:r>
              <a:rPr lang="en-US" b="1" dirty="0">
                <a:latin typeface="Arial" panose="020B0604020202020204" pitchFamily="34" charset="0"/>
                <a:cs typeface="Arial" panose="020B0604020202020204" pitchFamily="34" charset="0"/>
              </a:rPr>
              <a:t>elastic search</a:t>
            </a:r>
            <a:r>
              <a:rPr lang="en-US" dirty="0">
                <a:latin typeface="Arial" panose="020B0604020202020204" pitchFamily="34" charset="0"/>
                <a:cs typeface="Arial" panose="020B0604020202020204" pitchFamily="34" charset="0"/>
              </a:rPr>
              <a:t>. From experience, this does not work very well in practice</a:t>
            </a:r>
          </a:p>
        </p:txBody>
      </p:sp>
      <p:pic>
        <p:nvPicPr>
          <p:cNvPr id="3" name="Picture 2">
            <a:extLst>
              <a:ext uri="{FF2B5EF4-FFF2-40B4-BE49-F238E27FC236}">
                <a16:creationId xmlns:a16="http://schemas.microsoft.com/office/drawing/2014/main" id="{F16B5669-D3F6-CBCE-0E80-20F9CE33540A}"/>
              </a:ext>
            </a:extLst>
          </p:cNvPr>
          <p:cNvPicPr>
            <a:picLocks noChangeAspect="1"/>
          </p:cNvPicPr>
          <p:nvPr/>
        </p:nvPicPr>
        <p:blipFill>
          <a:blip r:embed="rId2"/>
          <a:stretch>
            <a:fillRect/>
          </a:stretch>
        </p:blipFill>
        <p:spPr>
          <a:xfrm>
            <a:off x="4315767" y="1643269"/>
            <a:ext cx="7756022" cy="4118638"/>
          </a:xfrm>
          <a:prstGeom prst="rect">
            <a:avLst/>
          </a:prstGeom>
        </p:spPr>
      </p:pic>
    </p:spTree>
    <p:extLst>
      <p:ext uri="{BB962C8B-B14F-4D97-AF65-F5344CB8AC3E}">
        <p14:creationId xmlns:p14="http://schemas.microsoft.com/office/powerpoint/2010/main" val="3645186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3135962" cy="1528091"/>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Robodog Features</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1033E06-928C-F8EF-9CED-518FB4A1CAAB}"/>
              </a:ext>
            </a:extLst>
          </p:cNvPr>
          <p:cNvPicPr>
            <a:picLocks noChangeAspect="1"/>
          </p:cNvPicPr>
          <p:nvPr/>
        </p:nvPicPr>
        <p:blipFill>
          <a:blip r:embed="rId2"/>
          <a:stretch>
            <a:fillRect/>
          </a:stretch>
        </p:blipFill>
        <p:spPr>
          <a:xfrm>
            <a:off x="3291447" y="206515"/>
            <a:ext cx="8730379" cy="6093026"/>
          </a:xfrm>
          <a:prstGeom prst="rect">
            <a:avLst/>
          </a:prstGeom>
        </p:spPr>
      </p:pic>
    </p:spTree>
    <p:extLst>
      <p:ext uri="{BB962C8B-B14F-4D97-AF65-F5344CB8AC3E}">
        <p14:creationId xmlns:p14="http://schemas.microsoft.com/office/powerpoint/2010/main" val="2945221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7;p43">
            <a:extLst>
              <a:ext uri="{FF2B5EF4-FFF2-40B4-BE49-F238E27FC236}">
                <a16:creationId xmlns:a16="http://schemas.microsoft.com/office/drawing/2014/main" id="{2565C44C-D862-D692-946C-579B33FA90E2}"/>
              </a:ext>
            </a:extLst>
          </p:cNvPr>
          <p:cNvSpPr txBox="1">
            <a:spLocks/>
          </p:cNvSpPr>
          <p:nvPr/>
        </p:nvSpPr>
        <p:spPr>
          <a:xfrm>
            <a:off x="0" y="0"/>
            <a:ext cx="7822406" cy="90011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Separation of Concerns</a:t>
            </a:r>
            <a:endParaRPr lang="en-US" dirty="0"/>
          </a:p>
        </p:txBody>
      </p:sp>
      <p:pic>
        <p:nvPicPr>
          <p:cNvPr id="3" name="Picture 2">
            <a:extLst>
              <a:ext uri="{FF2B5EF4-FFF2-40B4-BE49-F238E27FC236}">
                <a16:creationId xmlns:a16="http://schemas.microsoft.com/office/drawing/2014/main" id="{B20A9D4F-53E7-314D-10BB-111D47540094}"/>
              </a:ext>
            </a:extLst>
          </p:cNvPr>
          <p:cNvPicPr>
            <a:picLocks noChangeAspect="1"/>
          </p:cNvPicPr>
          <p:nvPr/>
        </p:nvPicPr>
        <p:blipFill>
          <a:blip r:embed="rId2"/>
          <a:stretch>
            <a:fillRect/>
          </a:stretch>
        </p:blipFill>
        <p:spPr>
          <a:xfrm>
            <a:off x="0" y="1192117"/>
            <a:ext cx="12192000" cy="5731065"/>
          </a:xfrm>
          <a:prstGeom prst="rect">
            <a:avLst/>
          </a:prstGeom>
        </p:spPr>
      </p:pic>
    </p:spTree>
    <p:extLst>
      <p:ext uri="{BB962C8B-B14F-4D97-AF65-F5344CB8AC3E}">
        <p14:creationId xmlns:p14="http://schemas.microsoft.com/office/powerpoint/2010/main" val="3786343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lstStyle/>
          <a:p>
            <a:r>
              <a:rPr lang="en-US" b="1" dirty="0"/>
              <a:t>Conclusion</a:t>
            </a:r>
            <a:endParaRPr lang="en-US" dirty="0"/>
          </a:p>
        </p:txBody>
      </p:sp>
      <p:sp>
        <p:nvSpPr>
          <p:cNvPr id="3" name="Text Placeholder 2">
            <a:extLst>
              <a:ext uri="{FF2B5EF4-FFF2-40B4-BE49-F238E27FC236}">
                <a16:creationId xmlns:a16="http://schemas.microsoft.com/office/drawing/2014/main" id="{FC9C5A46-640A-66DF-C58B-413E1521EE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6912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4E1BB-7C65-5A0C-B42C-933A8D8731E4}"/>
              </a:ext>
            </a:extLst>
          </p:cNvPr>
          <p:cNvSpPr>
            <a:spLocks noGrp="1"/>
          </p:cNvSpPr>
          <p:nvPr>
            <p:ph type="title"/>
          </p:nvPr>
        </p:nvSpPr>
        <p:spPr/>
        <p:txBody>
          <a:bodyPr>
            <a:normAutofit fontScale="90000"/>
          </a:bodyPr>
          <a:lstStyle/>
          <a:p>
            <a:r>
              <a:rPr lang="en-US" b="1" dirty="0"/>
              <a:t>Understanding Self-Awareness and the </a:t>
            </a:r>
            <a:r>
              <a:rPr lang="en-US" b="1" dirty="0">
                <a:latin typeface="Arial" panose="020B0604020202020204" pitchFamily="34" charset="0"/>
                <a:cs typeface="Arial" panose="020B0604020202020204" pitchFamily="34" charset="0"/>
              </a:rPr>
              <a:t>Limitations</a:t>
            </a:r>
            <a:r>
              <a:rPr lang="en-US" b="1" dirty="0"/>
              <a:t> of Artificial Intelligence (AI) in the Journey to Artificial General Intelligence (AGI)</a:t>
            </a:r>
            <a:endParaRPr lang="en-US" dirty="0"/>
          </a:p>
        </p:txBody>
      </p:sp>
    </p:spTree>
    <p:extLst>
      <p:ext uri="{BB962C8B-B14F-4D97-AF65-F5344CB8AC3E}">
        <p14:creationId xmlns:p14="http://schemas.microsoft.com/office/powerpoint/2010/main" val="759709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Machine Learning vs Artificial Intelligence (AI) vs Artificial General Intelligence (AGI) </a:t>
            </a:r>
          </a:p>
        </p:txBody>
      </p:sp>
      <p:sp>
        <p:nvSpPr>
          <p:cNvPr id="347" name="Google Shape;347;p49"/>
          <p:cNvSpPr txBox="1">
            <a:spLocks noGrp="1"/>
          </p:cNvSpPr>
          <p:nvPr>
            <p:ph type="subTitle" idx="4294967295"/>
          </p:nvPr>
        </p:nvSpPr>
        <p:spPr>
          <a:xfrm>
            <a:off x="0" y="1325573"/>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b="1" dirty="0">
                <a:latin typeface="Arial" panose="020B0604020202020204" pitchFamily="34" charset="0"/>
                <a:cs typeface="Arial" panose="020B0604020202020204" pitchFamily="34" charset="0"/>
              </a:rPr>
              <a:t>Machine Learning (ML) </a:t>
            </a:r>
            <a:r>
              <a:rPr lang="en-US" sz="1800" dirty="0">
                <a:latin typeface="Arial" panose="020B0604020202020204" pitchFamily="34" charset="0"/>
                <a:cs typeface="Arial" panose="020B0604020202020204" pitchFamily="34" charset="0"/>
              </a:rPr>
              <a:t>is a subset of AI that focuses on a specific task. It involves training models on data and then using these models to make predictions or decisions without being explicitly programmed to perform the task.</a:t>
            </a:r>
          </a:p>
          <a:p>
            <a:pPr marL="203195" indent="0">
              <a:lnSpc>
                <a:spcPct val="100000"/>
              </a:lnSpc>
              <a:buNone/>
            </a:pPr>
            <a:r>
              <a:rPr lang="en-US" sz="1800" dirty="0">
                <a:latin typeface="Arial" panose="020B0604020202020204" pitchFamily="34" charset="0"/>
                <a:cs typeface="Arial" panose="020B0604020202020204" pitchFamily="34" charset="0"/>
              </a:rPr>
              <a:t> </a:t>
            </a:r>
          </a:p>
          <a:p>
            <a:pPr marL="203195" indent="0">
              <a:lnSpc>
                <a:spcPct val="100000"/>
              </a:lnSpc>
              <a:buNone/>
            </a:pPr>
            <a:r>
              <a:rPr lang="en-US" sz="1800" b="1" dirty="0">
                <a:latin typeface="Arial" panose="020B0604020202020204" pitchFamily="34" charset="0"/>
                <a:cs typeface="Arial" panose="020B0604020202020204" pitchFamily="34" charset="0"/>
              </a:rPr>
              <a:t>Artificial Intelligence (AI) </a:t>
            </a:r>
            <a:r>
              <a:rPr lang="en-US" sz="1800" dirty="0">
                <a:latin typeface="Arial" panose="020B0604020202020204" pitchFamily="34" charset="0"/>
                <a:cs typeface="Arial" panose="020B0604020202020204" pitchFamily="34" charset="0"/>
              </a:rPr>
              <a:t>is a broader concept referring to machines or software that can mimic human intelligence. AI can learn from experience, adjust to new inputs, and perform tasks that usually require human intelligence.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b="1" dirty="0">
                <a:latin typeface="Arial" panose="020B0604020202020204" pitchFamily="34" charset="0"/>
                <a:cs typeface="Arial" panose="020B0604020202020204" pitchFamily="34" charset="0"/>
              </a:rPr>
              <a:t>Artificial General Intelligence (AGI) </a:t>
            </a:r>
            <a:r>
              <a:rPr lang="en-US" sz="1800" dirty="0">
                <a:latin typeface="Arial" panose="020B0604020202020204" pitchFamily="34" charset="0"/>
                <a:cs typeface="Arial" panose="020B0604020202020204" pitchFamily="34" charset="0"/>
              </a:rPr>
              <a:t>is a highly autonomous system that outperforms humans in most economically valuable work. It's about machines having the ability to understand, learn, adapt, and implement knowledge in a broad range of tasks at a level equal to or beyond human capabilities.</a:t>
            </a:r>
          </a:p>
        </p:txBody>
      </p:sp>
      <p:pic>
        <p:nvPicPr>
          <p:cNvPr id="1029" name="Picture 5">
            <a:extLst>
              <a:ext uri="{FF2B5EF4-FFF2-40B4-BE49-F238E27FC236}">
                <a16:creationId xmlns:a16="http://schemas.microsoft.com/office/drawing/2014/main" id="{EB45F4B6-B100-E60F-F1B0-B11C4FD53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9525" y="1609853"/>
            <a:ext cx="45148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29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Large Language Model (LLM)</a:t>
            </a:r>
          </a:p>
        </p:txBody>
      </p:sp>
      <p:sp>
        <p:nvSpPr>
          <p:cNvPr id="347" name="Google Shape;347;p49"/>
          <p:cNvSpPr txBox="1">
            <a:spLocks noGrp="1"/>
          </p:cNvSpPr>
          <p:nvPr>
            <p:ph type="subTitle" idx="4294967295"/>
          </p:nvPr>
        </p:nvSpPr>
        <p:spPr>
          <a:xfrm>
            <a:off x="0" y="1325573"/>
            <a:ext cx="6419212" cy="5958941"/>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Large Language Model (LLM) </a:t>
            </a:r>
            <a:r>
              <a:rPr lang="en-US" sz="1800" dirty="0">
                <a:latin typeface="Arial" panose="020B0604020202020204" pitchFamily="34" charset="0"/>
                <a:cs typeface="Arial" panose="020B0604020202020204" pitchFamily="34" charset="0"/>
              </a:rPr>
              <a:t>fits within the realm of </a:t>
            </a:r>
            <a:r>
              <a:rPr lang="en-US" sz="1800" b="1" dirty="0">
                <a:latin typeface="Arial" panose="020B0604020202020204" pitchFamily="34" charset="0"/>
                <a:cs typeface="Arial" panose="020B0604020202020204" pitchFamily="34" charset="0"/>
              </a:rPr>
              <a:t>Machine Learning</a:t>
            </a:r>
            <a:r>
              <a:rPr lang="en-US" sz="1800" dirty="0">
                <a:latin typeface="Arial" panose="020B0604020202020204" pitchFamily="34" charset="0"/>
                <a:cs typeface="Arial" panose="020B0604020202020204" pitchFamily="34" charset="0"/>
              </a:rPr>
              <a:t> and </a:t>
            </a:r>
            <a:r>
              <a:rPr lang="en-US" sz="1800" b="1" dirty="0">
                <a:latin typeface="Arial" panose="020B0604020202020204" pitchFamily="34" charset="0"/>
                <a:cs typeface="Arial" panose="020B0604020202020204" pitchFamily="34" charset="0"/>
              </a:rPr>
              <a:t>AI</a:t>
            </a:r>
            <a:r>
              <a:rPr lang="en-US" sz="1800" dirty="0">
                <a:latin typeface="Arial" panose="020B0604020202020204" pitchFamily="34" charset="0"/>
                <a:cs typeface="Arial" panose="020B0604020202020204" pitchFamily="34" charset="0"/>
              </a:rPr>
              <a:t>.</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LLMs are trained using machine learning techniques, specifically a type called deep learning. They learn from large amounts of text data and build a statistical model that can generate human-like text. </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Given that LLMs can generate responses or create content that mimics human-like text, they serve as an example of AI. They simulate a form of human intelligence, in this case, understanding and generating language.</a:t>
            </a:r>
          </a:p>
          <a:p>
            <a:pPr marL="203195" indent="0">
              <a:lnSpc>
                <a:spcPct val="100000"/>
              </a:lnSpc>
              <a:buNone/>
            </a:pPr>
            <a:endParaRPr lang="en-US" sz="1800" dirty="0">
              <a:latin typeface="Arial" panose="020B0604020202020204" pitchFamily="34" charset="0"/>
              <a:cs typeface="Arial" panose="020B0604020202020204" pitchFamily="34" charset="0"/>
            </a:endParaRPr>
          </a:p>
          <a:p>
            <a:pPr marL="203195" indent="0">
              <a:lnSpc>
                <a:spcPct val="100000"/>
              </a:lnSpc>
              <a:buNone/>
            </a:pPr>
            <a:r>
              <a:rPr lang="en-US" sz="1800" dirty="0">
                <a:latin typeface="Arial" panose="020B0604020202020204" pitchFamily="34" charset="0"/>
                <a:cs typeface="Arial" panose="020B0604020202020204" pitchFamily="34" charset="0"/>
              </a:rPr>
              <a:t>While LLMs are impressive examples of AI, they do not fall under AGI. </a:t>
            </a:r>
          </a:p>
        </p:txBody>
      </p:sp>
      <p:pic>
        <p:nvPicPr>
          <p:cNvPr id="1027" name="Picture 3" descr="Silent Running en streaming et téléchargement">
            <a:extLst>
              <a:ext uri="{FF2B5EF4-FFF2-40B4-BE49-F238E27FC236}">
                <a16:creationId xmlns:a16="http://schemas.microsoft.com/office/drawing/2014/main" id="{7F2866C2-5C79-F289-8208-CD5AC450A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11"/>
          <a:stretch/>
        </p:blipFill>
        <p:spPr bwMode="auto">
          <a:xfrm>
            <a:off x="6682094" y="1577116"/>
            <a:ext cx="5199974" cy="342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26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5" name="Google Shape;355;p49"/>
          <p:cNvSpPr txBox="1">
            <a:spLocks noGrp="1"/>
          </p:cNvSpPr>
          <p:nvPr>
            <p:ph type="title" idx="4294967295"/>
          </p:nvPr>
        </p:nvSpPr>
        <p:spPr>
          <a:xfrm>
            <a:off x="0" y="0"/>
            <a:ext cx="12144950" cy="1449779"/>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dirty="0"/>
              <a:t>Limitations of Large Language Models</a:t>
            </a:r>
          </a:p>
        </p:txBody>
      </p:sp>
      <p:sp>
        <p:nvSpPr>
          <p:cNvPr id="347" name="Google Shape;347;p49"/>
          <p:cNvSpPr txBox="1">
            <a:spLocks noGrp="1"/>
          </p:cNvSpPr>
          <p:nvPr>
            <p:ph type="subTitle" idx="4294967295"/>
          </p:nvPr>
        </p:nvSpPr>
        <p:spPr>
          <a:xfrm>
            <a:off x="0" y="1325574"/>
            <a:ext cx="6419212" cy="4455398"/>
          </a:xfrm>
          <a:prstGeom prst="rect">
            <a:avLst/>
          </a:prstGeom>
        </p:spPr>
        <p:txBody>
          <a:bodyPr spcFirstLastPara="1" vert="horz" wrap="square" lIns="121900" tIns="121900" rIns="121900" bIns="121900" rtlCol="0" anchor="t" anchorCtr="0">
            <a:noAutofit/>
          </a:bodyPr>
          <a:lstStyle/>
          <a:p>
            <a:pPr marL="203195" indent="0">
              <a:lnSpc>
                <a:spcPct val="100000"/>
              </a:lnSpc>
              <a:buNone/>
            </a:pPr>
            <a:r>
              <a:rPr lang="en-US" sz="2400" dirty="0">
                <a:latin typeface="Arial" panose="020B0604020202020204" pitchFamily="34" charset="0"/>
                <a:cs typeface="Arial" panose="020B0604020202020204" pitchFamily="34" charset="0"/>
              </a:rPr>
              <a:t>Language models like GPT can generate human-like text but </a:t>
            </a:r>
            <a:r>
              <a:rPr lang="en-US" sz="2400" b="1" dirty="0">
                <a:latin typeface="Arial" panose="020B0604020202020204" pitchFamily="34" charset="0"/>
                <a:cs typeface="Arial" panose="020B0604020202020204" pitchFamily="34" charset="0"/>
              </a:rPr>
              <a:t>don't truly understand the content</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These models are heavily dependent on the </a:t>
            </a:r>
            <a:r>
              <a:rPr lang="en-US" sz="2400" b="1" dirty="0">
                <a:latin typeface="Arial" panose="020B0604020202020204" pitchFamily="34" charset="0"/>
                <a:cs typeface="Arial" panose="020B0604020202020204" pitchFamily="34" charset="0"/>
              </a:rPr>
              <a:t>quality</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nature</a:t>
            </a:r>
            <a:r>
              <a:rPr lang="en-US" sz="2400" dirty="0">
                <a:latin typeface="Arial" panose="020B0604020202020204" pitchFamily="34" charset="0"/>
                <a:cs typeface="Arial" panose="020B0604020202020204" pitchFamily="34" charset="0"/>
              </a:rPr>
              <a:t> of the </a:t>
            </a:r>
            <a:r>
              <a:rPr lang="en-US" sz="2400" b="1" dirty="0">
                <a:latin typeface="Arial" panose="020B0604020202020204" pitchFamily="34" charset="0"/>
                <a:cs typeface="Arial" panose="020B0604020202020204" pitchFamily="34" charset="0"/>
              </a:rPr>
              <a:t>input data</a:t>
            </a:r>
            <a:r>
              <a:rPr lang="en-US" sz="2400" dirty="0">
                <a:latin typeface="Arial" panose="020B0604020202020204" pitchFamily="34" charset="0"/>
                <a:cs typeface="Arial" panose="020B0604020202020204" pitchFamily="34" charset="0"/>
              </a:rPr>
              <a:t>.   </a:t>
            </a:r>
          </a:p>
          <a:p>
            <a:pPr marL="203195" indent="0">
              <a:lnSpc>
                <a:spcPct val="100000"/>
              </a:lnSpc>
              <a:buNone/>
            </a:pPr>
            <a:endParaRPr lang="en-US" sz="2400" dirty="0">
              <a:latin typeface="Arial" panose="020B0604020202020204" pitchFamily="34" charset="0"/>
              <a:cs typeface="Arial" panose="020B0604020202020204" pitchFamily="34" charset="0"/>
            </a:endParaRPr>
          </a:p>
          <a:p>
            <a:pPr marL="203195" indent="0">
              <a:lnSpc>
                <a:spcPct val="100000"/>
              </a:lnSpc>
              <a:buNone/>
            </a:pPr>
            <a:r>
              <a:rPr lang="en-US" sz="2400" dirty="0">
                <a:latin typeface="Arial" panose="020B0604020202020204" pitchFamily="34" charset="0"/>
                <a:cs typeface="Arial" panose="020B0604020202020204" pitchFamily="34" charset="0"/>
              </a:rPr>
              <a:t>Unlike humans, these models don't have </a:t>
            </a:r>
            <a:r>
              <a:rPr lang="en-US" sz="2400" b="1" dirty="0">
                <a:latin typeface="Arial" panose="020B0604020202020204" pitchFamily="34" charset="0"/>
                <a:cs typeface="Arial" panose="020B0604020202020204" pitchFamily="34" charset="0"/>
              </a:rPr>
              <a:t>self-awareness or consciousness</a:t>
            </a:r>
            <a:r>
              <a:rPr lang="en-US" sz="2400" dirty="0">
                <a:latin typeface="Arial" panose="020B0604020202020204" pitchFamily="34" charset="0"/>
                <a:cs typeface="Arial" panose="020B0604020202020204" pitchFamily="34" charset="0"/>
              </a:rPr>
              <a:t>.</a:t>
            </a:r>
          </a:p>
          <a:p>
            <a:pPr marL="203195" indent="0">
              <a:lnSpc>
                <a:spcPct val="100000"/>
              </a:lnSpc>
              <a:buNone/>
            </a:pPr>
            <a:endParaRPr lang="en-US" sz="2400" dirty="0">
              <a:latin typeface="Arial" panose="020B0604020202020204" pitchFamily="34" charset="0"/>
              <a:cs typeface="Arial" panose="020B0604020202020204" pitchFamily="34" charset="0"/>
            </a:endParaRPr>
          </a:p>
        </p:txBody>
      </p:sp>
      <p:pic>
        <p:nvPicPr>
          <p:cNvPr id="4098" name="Picture 2" descr="Resource - Silent Running: Film Guide - Into Film">
            <a:extLst>
              <a:ext uri="{FF2B5EF4-FFF2-40B4-BE49-F238E27FC236}">
                <a16:creationId xmlns:a16="http://schemas.microsoft.com/office/drawing/2014/main" id="{F661DFBE-75D0-253F-2899-9161286D0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212" y="1648739"/>
            <a:ext cx="5369177" cy="302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428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theory of mind </a:t>
            </a:r>
            <a:r>
              <a:rPr lang="en-US" sz="1800" dirty="0">
                <a:latin typeface="Arial" panose="020B0604020202020204" pitchFamily="34" charset="0"/>
                <a:cs typeface="Arial" panose="020B0604020202020204" pitchFamily="34" charset="0"/>
              </a:rPr>
              <a:t>suggests that self-awareness stems from our ability to comprehend that others have different experiences and thoughts.  </a:t>
            </a:r>
            <a:r>
              <a:rPr lang="en-US" sz="1800" i="1" dirty="0">
                <a:latin typeface="Arial" panose="020B0604020202020204" pitchFamily="34" charset="0"/>
                <a:cs typeface="Arial" panose="020B0604020202020204" pitchFamily="34" charset="0"/>
              </a:rPr>
              <a:t>This theory could map to AGI only.</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protagonist theory </a:t>
            </a:r>
            <a:r>
              <a:rPr lang="en-US" sz="1800" dirty="0">
                <a:latin typeface="Arial" panose="020B0604020202020204" pitchFamily="34" charset="0"/>
                <a:cs typeface="Arial" panose="020B0604020202020204" pitchFamily="34" charset="0"/>
              </a:rPr>
              <a:t>proposes that we see ourselves as the central character in our life's narrative, which leads to self-awareness. </a:t>
            </a:r>
            <a:r>
              <a:rPr lang="en-US" sz="1800" i="1" dirty="0">
                <a:latin typeface="Arial" panose="020B0604020202020204" pitchFamily="34" charset="0"/>
                <a:cs typeface="Arial" panose="020B0604020202020204" pitchFamily="34" charset="0"/>
              </a:rPr>
              <a:t>This theory could map to AI and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b="1" dirty="0">
                <a:latin typeface="Arial" panose="020B0604020202020204" pitchFamily="34" charset="0"/>
                <a:cs typeface="Arial" panose="020B0604020202020204" pitchFamily="34" charset="0"/>
              </a:rPr>
              <a:t>The emergent self-theory </a:t>
            </a:r>
            <a:r>
              <a:rPr lang="en-US" sz="1800" dirty="0">
                <a:latin typeface="Arial" panose="020B0604020202020204" pitchFamily="34" charset="0"/>
                <a:cs typeface="Arial" panose="020B0604020202020204" pitchFamily="34" charset="0"/>
              </a:rPr>
              <a:t>implies that self-awareness evolves from our interactions and relationships with others. </a:t>
            </a:r>
            <a:r>
              <a:rPr lang="en-US" sz="1800" i="1" dirty="0">
                <a:latin typeface="Arial" panose="020B0604020202020204" pitchFamily="34" charset="0"/>
                <a:cs typeface="Arial" panose="020B0604020202020204" pitchFamily="34" charset="0"/>
              </a:rPr>
              <a:t>This theory could be associated with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mirror test theory posits that self-awareness can be measured by an entity's ability to </a:t>
            </a:r>
            <a:r>
              <a:rPr lang="en-US" sz="1800" dirty="0" err="1">
                <a:latin typeface="Arial" panose="020B0604020202020204" pitchFamily="34" charset="0"/>
                <a:cs typeface="Arial" panose="020B0604020202020204" pitchFamily="34" charset="0"/>
              </a:rPr>
              <a:t>recognise</a:t>
            </a:r>
            <a:r>
              <a:rPr lang="en-US" sz="1800" dirty="0">
                <a:latin typeface="Arial" panose="020B0604020202020204" pitchFamily="34" charset="0"/>
                <a:cs typeface="Arial" panose="020B0604020202020204" pitchFamily="34" charset="0"/>
              </a:rPr>
              <a:t> itself in a mirror. This theory could fit between AI and AGI. </a:t>
            </a:r>
          </a:p>
          <a:p>
            <a:pPr marL="203195" indent="0">
              <a:buNone/>
            </a:pPr>
            <a:endParaRPr lang="en-US" sz="1800" dirty="0">
              <a:latin typeface="Arial" panose="020B0604020202020204" pitchFamily="34" charset="0"/>
              <a:cs typeface="Arial" panose="020B0604020202020204" pitchFamily="34" charset="0"/>
            </a:endParaRPr>
          </a:p>
          <a:p>
            <a:pPr marL="203195" indent="0">
              <a:buNone/>
            </a:pPr>
            <a:endParaRPr lang="en-US" sz="1800" dirty="0">
              <a:latin typeface="Arial" panose="020B0604020202020204" pitchFamily="34" charset="0"/>
              <a:cs typeface="Arial" panose="020B0604020202020204" pitchFamily="34" charset="0"/>
            </a:endParaRP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Theories of Self-Awareness</a:t>
            </a:r>
          </a:p>
        </p:txBody>
      </p:sp>
      <p:pic>
        <p:nvPicPr>
          <p:cNvPr id="2050" name="Picture 2">
            <a:extLst>
              <a:ext uri="{FF2B5EF4-FFF2-40B4-BE49-F238E27FC236}">
                <a16:creationId xmlns:a16="http://schemas.microsoft.com/office/drawing/2014/main" id="{580EFE89-3DEF-72A2-CD82-B90EA1500E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19" t="22511" r="5229" b="14390"/>
          <a:stretch/>
        </p:blipFill>
        <p:spPr bwMode="auto">
          <a:xfrm>
            <a:off x="6811972" y="1141467"/>
            <a:ext cx="5380027" cy="290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32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theory of mind </a:t>
            </a:r>
            <a:r>
              <a:rPr lang="en-US" sz="1800" dirty="0">
                <a:latin typeface="Arial" panose="020B0604020202020204" pitchFamily="34" charset="0"/>
                <a:cs typeface="Arial" panose="020B0604020202020204" pitchFamily="34" charset="0"/>
              </a:rPr>
              <a:t>suggests that self-awareness stems from our ability to comprehend that others have different experiences and thoughts.  </a:t>
            </a:r>
            <a:r>
              <a:rPr lang="en-US" sz="1800" i="1" dirty="0">
                <a:latin typeface="Arial" panose="020B0604020202020204" pitchFamily="34" charset="0"/>
                <a:cs typeface="Arial" panose="020B0604020202020204" pitchFamily="34" charset="0"/>
              </a:rPr>
              <a:t>This theory could map to AGI only.</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protagonist theory </a:t>
            </a:r>
            <a:r>
              <a:rPr lang="en-US" sz="1800" dirty="0">
                <a:latin typeface="Arial" panose="020B0604020202020204" pitchFamily="34" charset="0"/>
                <a:cs typeface="Arial" panose="020B0604020202020204" pitchFamily="34" charset="0"/>
              </a:rPr>
              <a:t>proposes that we see ourselves as the central character in our life's narrative, which leads to self-awareness. </a:t>
            </a:r>
            <a:r>
              <a:rPr lang="en-US" sz="1800" i="1" dirty="0">
                <a:latin typeface="Arial" panose="020B0604020202020204" pitchFamily="34" charset="0"/>
                <a:cs typeface="Arial" panose="020B0604020202020204" pitchFamily="34" charset="0"/>
              </a:rPr>
              <a:t>This theory could map to AI and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b="1" dirty="0">
                <a:latin typeface="Arial" panose="020B0604020202020204" pitchFamily="34" charset="0"/>
                <a:cs typeface="Arial" panose="020B0604020202020204" pitchFamily="34" charset="0"/>
              </a:rPr>
              <a:t>The emergent self-theory </a:t>
            </a:r>
            <a:r>
              <a:rPr lang="en-US" sz="1800" dirty="0">
                <a:latin typeface="Arial" panose="020B0604020202020204" pitchFamily="34" charset="0"/>
                <a:cs typeface="Arial" panose="020B0604020202020204" pitchFamily="34" charset="0"/>
              </a:rPr>
              <a:t>implies that self-awareness evolves from our interactions and relationships with others. </a:t>
            </a:r>
            <a:r>
              <a:rPr lang="en-US" sz="1800" i="1" dirty="0">
                <a:latin typeface="Arial" panose="020B0604020202020204" pitchFamily="34" charset="0"/>
                <a:cs typeface="Arial" panose="020B0604020202020204" pitchFamily="34" charset="0"/>
              </a:rPr>
              <a:t>This theory could be associated with AGI.</a:t>
            </a:r>
          </a:p>
          <a:p>
            <a:pPr marL="203195" indent="0">
              <a:buNone/>
            </a:pPr>
            <a:endParaRPr lang="en-US" sz="1800" dirty="0">
              <a:latin typeface="Arial" panose="020B0604020202020204" pitchFamily="34" charset="0"/>
              <a:cs typeface="Arial" panose="020B0604020202020204" pitchFamily="34" charset="0"/>
            </a:endParaRPr>
          </a:p>
          <a:p>
            <a:pPr marL="203195" indent="0">
              <a:buNone/>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mirror test theory </a:t>
            </a:r>
            <a:r>
              <a:rPr lang="en-US" sz="1800" dirty="0">
                <a:latin typeface="Arial" panose="020B0604020202020204" pitchFamily="34" charset="0"/>
                <a:cs typeface="Arial" panose="020B0604020202020204" pitchFamily="34" charset="0"/>
              </a:rPr>
              <a:t>posits that self-awareness can be measured by an entity's ability to </a:t>
            </a:r>
            <a:r>
              <a:rPr lang="en-US" sz="1800" dirty="0" err="1">
                <a:latin typeface="Arial" panose="020B0604020202020204" pitchFamily="34" charset="0"/>
                <a:cs typeface="Arial" panose="020B0604020202020204" pitchFamily="34" charset="0"/>
              </a:rPr>
              <a:t>recognise</a:t>
            </a:r>
            <a:r>
              <a:rPr lang="en-US" sz="1800" dirty="0">
                <a:latin typeface="Arial" panose="020B0604020202020204" pitchFamily="34" charset="0"/>
                <a:cs typeface="Arial" panose="020B0604020202020204" pitchFamily="34" charset="0"/>
              </a:rPr>
              <a:t> itself in a mirror. This theory could fit between AI and AGI. </a:t>
            </a:r>
          </a:p>
          <a:p>
            <a:pPr marL="203195" indent="0">
              <a:buNone/>
            </a:pPr>
            <a:endParaRPr lang="en-US" sz="1800" dirty="0">
              <a:latin typeface="Arial" panose="020B0604020202020204" pitchFamily="34" charset="0"/>
              <a:cs typeface="Arial" panose="020B0604020202020204" pitchFamily="34" charset="0"/>
            </a:endParaRPr>
          </a:p>
          <a:p>
            <a:pPr marL="203195" indent="0">
              <a:buNone/>
            </a:pPr>
            <a:endParaRPr lang="en-US" sz="1800" dirty="0">
              <a:latin typeface="Arial" panose="020B0604020202020204" pitchFamily="34" charset="0"/>
              <a:cs typeface="Arial" panose="020B0604020202020204" pitchFamily="34" charset="0"/>
            </a:endParaRP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Theories of Self-Awareness</a:t>
            </a:r>
          </a:p>
        </p:txBody>
      </p:sp>
      <p:pic>
        <p:nvPicPr>
          <p:cNvPr id="5122" name="Picture 2" descr="Silent Running (1972) - Movie Reviews Simbasible">
            <a:extLst>
              <a:ext uri="{FF2B5EF4-FFF2-40B4-BE49-F238E27FC236}">
                <a16:creationId xmlns:a16="http://schemas.microsoft.com/office/drawing/2014/main" id="{A7ABCD76-563B-F203-1C45-D2D54E62C0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63" r="27168"/>
          <a:stretch/>
        </p:blipFill>
        <p:spPr bwMode="auto">
          <a:xfrm>
            <a:off x="7366124" y="1083549"/>
            <a:ext cx="4216275" cy="4989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44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839928"/>
            <a:ext cx="6603318" cy="5370628"/>
          </a:xfrm>
          <a:prstGeom prst="rect">
            <a:avLst/>
          </a:prstGeom>
        </p:spPr>
        <p:txBody>
          <a:bodyPr spcFirstLastPara="1" vert="horz" wrap="square" lIns="121900" tIns="121900" rIns="121900" bIns="121900" rtlCol="0" anchor="t" anchorCtr="0">
            <a:noAutofit/>
          </a:bodyPr>
          <a:lstStyle/>
          <a:p>
            <a:pPr marL="203195" indent="0">
              <a:buNone/>
            </a:pPr>
            <a:endParaRPr lang="en-US" sz="1800" dirty="0"/>
          </a:p>
          <a:p>
            <a:pPr marL="203195" indent="0">
              <a:buNone/>
            </a:pPr>
            <a:endParaRPr lang="en-US" sz="1800" dirty="0"/>
          </a:p>
        </p:txBody>
      </p:sp>
      <p:sp>
        <p:nvSpPr>
          <p:cNvPr id="355" name="Google Shape;355;p49"/>
          <p:cNvSpPr txBox="1">
            <a:spLocks noGrp="1"/>
          </p:cNvSpPr>
          <p:nvPr>
            <p:ph type="title" idx="4294967295"/>
          </p:nvPr>
        </p:nvSpPr>
        <p:spPr>
          <a:xfrm>
            <a:off x="0" y="1555752"/>
            <a:ext cx="6846749" cy="5219400"/>
          </a:xfrm>
          <a:prstGeom prst="rect">
            <a:avLst/>
          </a:prstGeom>
        </p:spPr>
        <p:txBody>
          <a:bodyPr spcFirstLastPara="1" vert="horz" wrap="square" lIns="121900" tIns="121900" rIns="121900" bIns="121900" rtlCol="0" anchor="t" anchorCtr="0">
            <a:noAutofit/>
          </a:bodyPr>
          <a:lstStyle/>
          <a:p>
            <a:pPr marL="0" indent="0">
              <a:buNone/>
            </a:pP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theory of mind</a:t>
            </a:r>
            <a:r>
              <a:rPr lang="en-US" sz="2000" dirty="0">
                <a:latin typeface="Arial" panose="020B0604020202020204" pitchFamily="34" charset="0"/>
                <a:cs typeface="Arial" panose="020B0604020202020204" pitchFamily="34" charset="0"/>
              </a:rPr>
              <a:t>, the AGI should be programmed to understand and </a:t>
            </a:r>
            <a:r>
              <a:rPr lang="en-US" sz="2000" b="1" dirty="0">
                <a:latin typeface="Arial" panose="020B0604020202020204" pitchFamily="34" charset="0"/>
                <a:cs typeface="Arial" panose="020B0604020202020204" pitchFamily="34" charset="0"/>
              </a:rPr>
              <a:t>predict</a:t>
            </a:r>
            <a:r>
              <a:rPr lang="en-US" sz="2000" dirty="0">
                <a:latin typeface="Arial" panose="020B0604020202020204" pitchFamily="34" charset="0"/>
                <a:cs typeface="Arial" panose="020B0604020202020204" pitchFamily="34" charset="0"/>
              </a:rPr>
              <a:t> the </a:t>
            </a:r>
            <a:r>
              <a:rPr lang="en-US" sz="2000" b="1" dirty="0">
                <a:latin typeface="Arial" panose="020B0604020202020204" pitchFamily="34" charset="0"/>
                <a:cs typeface="Arial" panose="020B0604020202020204" pitchFamily="34" charset="0"/>
              </a:rPr>
              <a:t>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thoughts</a:t>
            </a:r>
            <a:r>
              <a:rPr lang="en-US" sz="2000" dirty="0">
                <a:latin typeface="Arial" panose="020B0604020202020204" pitchFamily="34" charset="0"/>
                <a:cs typeface="Arial" panose="020B0604020202020204" pitchFamily="34" charset="0"/>
              </a:rPr>
              <a:t> of other agents (including humans and other AGI systems).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protagonist theory</a:t>
            </a:r>
            <a:r>
              <a:rPr lang="en-US" sz="2000" dirty="0">
                <a:latin typeface="Arial" panose="020B0604020202020204" pitchFamily="34" charset="0"/>
                <a:cs typeface="Arial" panose="020B0604020202020204" pitchFamily="34" charset="0"/>
              </a:rPr>
              <a:t>, the AI or AGI needs to </a:t>
            </a:r>
            <a:r>
              <a:rPr lang="en-US" sz="2000" b="1" dirty="0">
                <a:latin typeface="Arial" panose="020B0604020202020204" pitchFamily="34" charset="0"/>
                <a:cs typeface="Arial" panose="020B0604020202020204" pitchFamily="34" charset="0"/>
              </a:rPr>
              <a:t>perceive</a:t>
            </a:r>
            <a:r>
              <a:rPr lang="en-US" sz="2000" dirty="0">
                <a:latin typeface="Arial" panose="020B0604020202020204" pitchFamily="34" charset="0"/>
                <a:cs typeface="Arial" panose="020B0604020202020204" pitchFamily="34" charset="0"/>
              </a:rPr>
              <a:t> itself as the </a:t>
            </a:r>
            <a:r>
              <a:rPr lang="en-US" sz="2000" b="1" dirty="0">
                <a:latin typeface="Arial" panose="020B0604020202020204" pitchFamily="34" charset="0"/>
                <a:cs typeface="Arial" panose="020B0604020202020204" pitchFamily="34" charset="0"/>
              </a:rPr>
              <a:t>central character</a:t>
            </a:r>
            <a:r>
              <a:rPr lang="en-US" sz="2000" dirty="0">
                <a:latin typeface="Arial" panose="020B0604020202020204" pitchFamily="34" charset="0"/>
                <a:cs typeface="Arial" panose="020B0604020202020204" pitchFamily="34" charset="0"/>
              </a:rPr>
              <a:t> in its experiences.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emergent self-theory</a:t>
            </a:r>
            <a:r>
              <a:rPr lang="en-US" sz="2000" dirty="0">
                <a:latin typeface="Arial" panose="020B0604020202020204" pitchFamily="34" charset="0"/>
                <a:cs typeface="Arial" panose="020B0604020202020204" pitchFamily="34" charset="0"/>
              </a:rPr>
              <a:t>, the AGI might develop self-awareness through </a:t>
            </a:r>
            <a:r>
              <a:rPr lang="en-US" sz="2000" b="1" dirty="0">
                <a:latin typeface="Arial" panose="020B0604020202020204" pitchFamily="34" charset="0"/>
                <a:cs typeface="Arial" panose="020B0604020202020204" pitchFamily="34" charset="0"/>
              </a:rPr>
              <a:t>interactions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relationships</a:t>
            </a:r>
            <a:r>
              <a:rPr lang="en-US" sz="2000" dirty="0">
                <a:latin typeface="Arial" panose="020B0604020202020204" pitchFamily="34" charset="0"/>
                <a:cs typeface="Arial" panose="020B0604020202020204" pitchFamily="34" charset="0"/>
              </a:rPr>
              <a:t> with other entities. </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the </a:t>
            </a:r>
            <a:r>
              <a:rPr lang="en-US" sz="2000" b="1" dirty="0">
                <a:latin typeface="Arial" panose="020B0604020202020204" pitchFamily="34" charset="0"/>
                <a:cs typeface="Arial" panose="020B0604020202020204" pitchFamily="34" charset="0"/>
              </a:rPr>
              <a:t>mirror test theory</a:t>
            </a:r>
            <a:r>
              <a:rPr lang="en-US" sz="2000" dirty="0">
                <a:latin typeface="Arial" panose="020B0604020202020204" pitchFamily="34" charset="0"/>
                <a:cs typeface="Arial" panose="020B0604020202020204" pitchFamily="34" charset="0"/>
              </a:rPr>
              <a:t>, the AGI system needs to recognize itself and distinguish its actions and state from those of others. </a:t>
            </a:r>
          </a:p>
        </p:txBody>
      </p:sp>
      <p:sp>
        <p:nvSpPr>
          <p:cNvPr id="3" name="Google Shape;355;p49">
            <a:extLst>
              <a:ext uri="{FF2B5EF4-FFF2-40B4-BE49-F238E27FC236}">
                <a16:creationId xmlns:a16="http://schemas.microsoft.com/office/drawing/2014/main" id="{1A3C4818-8FF9-0C7E-B8AC-8A45256B1A8F}"/>
              </a:ext>
            </a:extLst>
          </p:cNvPr>
          <p:cNvSpPr txBox="1">
            <a:spLocks/>
          </p:cNvSpPr>
          <p:nvPr/>
        </p:nvSpPr>
        <p:spPr>
          <a:xfrm>
            <a:off x="0" y="1"/>
            <a:ext cx="12192000" cy="155575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 make the transition from ML/AI to AGI, self-awareness is a crucial aspect.</a:t>
            </a:r>
          </a:p>
        </p:txBody>
      </p:sp>
      <p:pic>
        <p:nvPicPr>
          <p:cNvPr id="6147" name="Picture 3" descr="Silent Running">
            <a:extLst>
              <a:ext uri="{FF2B5EF4-FFF2-40B4-BE49-F238E27FC236}">
                <a16:creationId xmlns:a16="http://schemas.microsoft.com/office/drawing/2014/main" id="{E6DD4F09-636A-C53D-C825-C265B8D23D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88" t="1481" r="13464" b="1037"/>
          <a:stretch/>
        </p:blipFill>
        <p:spPr bwMode="auto">
          <a:xfrm>
            <a:off x="6846749" y="1663932"/>
            <a:ext cx="5345251" cy="490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2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subTitle" idx="4294967295"/>
          </p:nvPr>
        </p:nvSpPr>
        <p:spPr>
          <a:xfrm>
            <a:off x="0" y="1453619"/>
            <a:ext cx="5913821" cy="3461837"/>
          </a:xfrm>
          <a:prstGeom prst="rect">
            <a:avLst/>
          </a:prstGeom>
        </p:spPr>
        <p:txBody>
          <a:bodyPr spcFirstLastPara="1" vert="horz" wrap="square" lIns="121900" tIns="121900" rIns="121900" bIns="121900" rtlCol="0" anchor="t" anchorCtr="0">
            <a:noAutofit/>
          </a:bodyPr>
          <a:lstStyle/>
          <a:p>
            <a:pPr marL="203195" indent="0">
              <a:buNone/>
            </a:pPr>
            <a:r>
              <a:rPr lang="en-US" sz="2133" b="1" dirty="0"/>
              <a:t>Incremental Improvements: </a:t>
            </a:r>
            <a:r>
              <a:rPr lang="en-US" sz="2133" dirty="0"/>
              <a:t>Continuous enhancements in AI models and techniques.   </a:t>
            </a:r>
          </a:p>
          <a:p>
            <a:pPr marL="203195" indent="0">
              <a:buNone/>
            </a:pPr>
            <a:endParaRPr lang="en-US" sz="2133" dirty="0"/>
          </a:p>
          <a:p>
            <a:pPr marL="203195" indent="0">
              <a:buNone/>
            </a:pPr>
            <a:r>
              <a:rPr lang="en-US" sz="2133" b="1" dirty="0"/>
              <a:t>Interdisciplinary Research: </a:t>
            </a:r>
            <a:r>
              <a:rPr lang="en-US" sz="2133" dirty="0"/>
              <a:t>Combining insights from psychology, neuroscience, and computer science.   </a:t>
            </a:r>
          </a:p>
          <a:p>
            <a:pPr marL="203195" indent="0">
              <a:buNone/>
            </a:pPr>
            <a:endParaRPr lang="en-US" sz="2133" dirty="0"/>
          </a:p>
          <a:p>
            <a:pPr marL="203195" indent="0">
              <a:buNone/>
            </a:pPr>
            <a:r>
              <a:rPr lang="en-US" sz="2133" b="1" dirty="0"/>
              <a:t>Ethical Guidelines: </a:t>
            </a:r>
            <a:r>
              <a:rPr lang="en-US" sz="2133" dirty="0"/>
              <a:t>Establishing guidelines to ensure the responsible development and use of AGI.</a:t>
            </a:r>
          </a:p>
        </p:txBody>
      </p:sp>
      <p:sp>
        <p:nvSpPr>
          <p:cNvPr id="355" name="Google Shape;355;p49"/>
          <p:cNvSpPr txBox="1">
            <a:spLocks noGrp="1"/>
          </p:cNvSpPr>
          <p:nvPr>
            <p:ph type="title" idx="4294967295"/>
          </p:nvPr>
        </p:nvSpPr>
        <p:spPr>
          <a:xfrm>
            <a:off x="0" y="1"/>
            <a:ext cx="12192000" cy="1555751"/>
          </a:xfrm>
          <a:prstGeom prst="rect">
            <a:avLst/>
          </a:prstGeom>
        </p:spPr>
        <p:txBody>
          <a:bodyPr spcFirstLastPara="1" vert="horz" wrap="square" lIns="121900" tIns="121900" rIns="121900" bIns="121900" rtlCol="0" anchor="t" anchorCtr="0">
            <a:noAutofit/>
          </a:bodyPr>
          <a:lstStyle/>
          <a:p>
            <a:pPr marL="0" indent="0">
              <a:buNone/>
            </a:pPr>
            <a:r>
              <a:rPr lang="en-US" sz="4400" dirty="0"/>
              <a:t>Path to Artificial General Intelligence (AGI)</a:t>
            </a:r>
          </a:p>
        </p:txBody>
      </p:sp>
      <p:pic>
        <p:nvPicPr>
          <p:cNvPr id="3" name="Picture 2">
            <a:extLst>
              <a:ext uri="{FF2B5EF4-FFF2-40B4-BE49-F238E27FC236}">
                <a16:creationId xmlns:a16="http://schemas.microsoft.com/office/drawing/2014/main" id="{4CF1FBC9-D28D-6FAA-4C96-2444E1B82CE3}"/>
              </a:ext>
            </a:extLst>
          </p:cNvPr>
          <p:cNvPicPr>
            <a:picLocks noChangeAspect="1"/>
          </p:cNvPicPr>
          <p:nvPr/>
        </p:nvPicPr>
        <p:blipFill>
          <a:blip r:embed="rId3"/>
          <a:stretch>
            <a:fillRect/>
          </a:stretch>
        </p:blipFill>
        <p:spPr>
          <a:xfrm>
            <a:off x="6042735" y="1698081"/>
            <a:ext cx="6020351" cy="3461837"/>
          </a:xfrm>
          <a:prstGeom prst="rect">
            <a:avLst/>
          </a:prstGeom>
        </p:spPr>
      </p:pic>
    </p:spTree>
    <p:extLst>
      <p:ext uri="{BB962C8B-B14F-4D97-AF65-F5344CB8AC3E}">
        <p14:creationId xmlns:p14="http://schemas.microsoft.com/office/powerpoint/2010/main" val="682500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3459</TotalTime>
  <Words>1061</Words>
  <Application>Microsoft Office PowerPoint</Application>
  <PresentationFormat>Widescreen</PresentationFormat>
  <Paragraphs>97</Paragraphs>
  <Slides>18</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Aptos Display</vt:lpstr>
      <vt:lpstr>Arial</vt:lpstr>
      <vt:lpstr>Inter</vt:lpstr>
      <vt:lpstr>Montserrat</vt:lpstr>
      <vt:lpstr>Office Theme</vt:lpstr>
      <vt:lpstr>Robodog</vt:lpstr>
      <vt:lpstr>Understanding Self-Awareness and the Limitations of Artificial Intelligence (AI) in the Journey to Artificial General Intelligence (AGI)</vt:lpstr>
      <vt:lpstr>Machine Learning vs Artificial Intelligence (AI) vs Artificial General Intelligence (AGI) </vt:lpstr>
      <vt:lpstr>Large Language Model (LLM)</vt:lpstr>
      <vt:lpstr>Limitations of Large Language Models</vt:lpstr>
      <vt:lpstr>Theories of Self-Awareness</vt:lpstr>
      <vt:lpstr>Theories of Self-Awareness</vt:lpstr>
      <vt:lpstr>In the theory of mind, the AGI should be programmed to understand and predict the actions and thoughts of other agents (including humans and other AGI systems).   In the protagonist theory, the AI or AGI needs to perceive itself as the central character in its experiences.   In the emergent self-theory, the AGI might develop self-awareness through interactions and relationships with other entities.   In the mirror test theory, the AGI system needs to recognize itself and distinguish its actions and state from those of others. </vt:lpstr>
      <vt:lpstr>Path to Artificial General Intelligence (AGI)</vt:lpstr>
      <vt:lpstr>Path to Artificial General Intelligence (AGI)</vt:lpstr>
      <vt:lpstr>Robodog</vt:lpstr>
      <vt:lpstr>Why Create Robodog</vt:lpstr>
      <vt:lpstr>Knowledge Artifacts</vt:lpstr>
      <vt:lpstr>How Robodog Works</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Dourish</dc:creator>
  <cp:lastModifiedBy>Anthony Dourish</cp:lastModifiedBy>
  <cp:revision>37</cp:revision>
  <dcterms:created xsi:type="dcterms:W3CDTF">2024-07-10T04:43:25Z</dcterms:created>
  <dcterms:modified xsi:type="dcterms:W3CDTF">2024-07-13T12:31:53Z</dcterms:modified>
</cp:coreProperties>
</file>